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89033"/>
            <a:ext cx="7556421" cy="213395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AI-Powered Employee Role Recommendation System</a:t>
            </a:r>
            <a:endParaRPr lang="en-US" sz="4450" dirty="0"/>
          </a:p>
        </p:txBody>
      </p:sp>
      <p:sp>
        <p:nvSpPr>
          <p:cNvPr id="4" name="Text 1"/>
          <p:cNvSpPr/>
          <p:nvPr/>
        </p:nvSpPr>
        <p:spPr>
          <a:xfrm>
            <a:off x="793790" y="426315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innovative Streamlit application empowers HR analysts and product managers to match employees to optimal roles using AI-driven skill analysis. By uploading datasets, users can explore personalized recommendations, identify skill gaps, and generate actionable learning paths for career development. Built for hackathon excellence, it transforms HR data into strategic insights.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187303"/>
            <a:ext cx="5390436" cy="61007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a:t>
            </a:r>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 Export &amp; Next Steps</a:t>
            </a:r>
            <a:endParaRPr lang="en-US" sz="3750" dirty="0"/>
          </a:p>
        </p:txBody>
      </p:sp>
      <p:sp>
        <p:nvSpPr>
          <p:cNvPr id="4" name="Text 1"/>
          <p:cNvSpPr/>
          <p:nvPr/>
        </p:nvSpPr>
        <p:spPr>
          <a:xfrm>
            <a:off x="793790" y="4086582"/>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Download full recommendations or employee-specific CSV files for offline analysis or integration. This hackathon-ready tool scales for enterprise use, reducing HR workload while fostering talent development. Future enhancements: AI predictions and real-time integrations.</a:t>
            </a:r>
            <a:endParaRPr lang="en-US" sz="1500" dirty="0"/>
          </a:p>
        </p:txBody>
      </p:sp>
      <p:sp>
        <p:nvSpPr>
          <p:cNvPr id="5" name="Text 2"/>
          <p:cNvSpPr/>
          <p:nvPr/>
        </p:nvSpPr>
        <p:spPr>
          <a:xfrm>
            <a:off x="793790" y="5016460"/>
            <a:ext cx="4186952" cy="636151"/>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Inter Bold" pitchFamily="34" charset="0"/>
                <a:ea typeface="Inter Bold" pitchFamily="34" charset="-122"/>
                <a:cs typeface="Inter Bold" pitchFamily="34" charset="-120"/>
              </a:rPr>
              <a:t>200</a:t>
            </a:r>
            <a:endParaRPr lang="en-US" sz="5000" dirty="0"/>
          </a:p>
        </p:txBody>
      </p:sp>
      <p:sp>
        <p:nvSpPr>
          <p:cNvPr id="6" name="Text 3"/>
          <p:cNvSpPr/>
          <p:nvPr/>
        </p:nvSpPr>
        <p:spPr>
          <a:xfrm>
            <a:off x="1591032" y="5893475"/>
            <a:ext cx="2592467" cy="301228"/>
          </a:xfrm>
          <a:prstGeom prst="rect">
            <a:avLst/>
          </a:prstGeom>
          <a:noFill/>
          <a:ln/>
        </p:spPr>
        <p:txBody>
          <a:bodyPr wrap="none" lIns="0" tIns="0" rIns="0" bIns="0" rtlCol="0" anchor="t"/>
          <a:lstStyle/>
          <a:p>
            <a:pPr algn="ctr"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Employees Processed</a:t>
            </a:r>
            <a:endParaRPr lang="en-US" sz="1850" dirty="0"/>
          </a:p>
        </p:txBody>
      </p:sp>
      <p:sp>
        <p:nvSpPr>
          <p:cNvPr id="7" name="Text 4"/>
          <p:cNvSpPr/>
          <p:nvPr/>
        </p:nvSpPr>
        <p:spPr>
          <a:xfrm>
            <a:off x="793790" y="6310313"/>
            <a:ext cx="4186952"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Sampled dataset for fast insights; scalable to full HR systems.</a:t>
            </a:r>
            <a:endParaRPr lang="en-US" sz="1500" dirty="0"/>
          </a:p>
        </p:txBody>
      </p:sp>
      <p:sp>
        <p:nvSpPr>
          <p:cNvPr id="8" name="Text 5"/>
          <p:cNvSpPr/>
          <p:nvPr/>
        </p:nvSpPr>
        <p:spPr>
          <a:xfrm>
            <a:off x="5221724" y="5016460"/>
            <a:ext cx="4186952" cy="636151"/>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Inter Bold" pitchFamily="34" charset="0"/>
                <a:ea typeface="Inter Bold" pitchFamily="34" charset="-122"/>
                <a:cs typeface="Inter Bold" pitchFamily="34" charset="-120"/>
              </a:rPr>
              <a:t>100%</a:t>
            </a:r>
            <a:endParaRPr lang="en-US" sz="5000" dirty="0"/>
          </a:p>
        </p:txBody>
      </p:sp>
      <p:sp>
        <p:nvSpPr>
          <p:cNvPr id="9" name="Text 6"/>
          <p:cNvSpPr/>
          <p:nvPr/>
        </p:nvSpPr>
        <p:spPr>
          <a:xfrm>
            <a:off x="6110168" y="5893475"/>
            <a:ext cx="2409944" cy="301228"/>
          </a:xfrm>
          <a:prstGeom prst="rect">
            <a:avLst/>
          </a:prstGeom>
          <a:noFill/>
          <a:ln/>
        </p:spPr>
        <p:txBody>
          <a:bodyPr wrap="none" lIns="0" tIns="0" rIns="0" bIns="0" rtlCol="0" anchor="t"/>
          <a:lstStyle/>
          <a:p>
            <a:pPr algn="ctr"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Skill Coverage</a:t>
            </a:r>
            <a:endParaRPr lang="en-US" sz="1850" dirty="0"/>
          </a:p>
        </p:txBody>
      </p:sp>
      <p:sp>
        <p:nvSpPr>
          <p:cNvPr id="10" name="Text 7"/>
          <p:cNvSpPr/>
          <p:nvPr/>
        </p:nvSpPr>
        <p:spPr>
          <a:xfrm>
            <a:off x="5221724" y="6310313"/>
            <a:ext cx="4186952"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Guaranteed key skills like Python; comprehensive matching.</a:t>
            </a:r>
            <a:endParaRPr lang="en-US" sz="1500" dirty="0"/>
          </a:p>
        </p:txBody>
      </p:sp>
      <p:sp>
        <p:nvSpPr>
          <p:cNvPr id="11" name="Text 8"/>
          <p:cNvSpPr/>
          <p:nvPr/>
        </p:nvSpPr>
        <p:spPr>
          <a:xfrm>
            <a:off x="9649658" y="5016460"/>
            <a:ext cx="4186952" cy="636151"/>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Inter Bold" pitchFamily="34" charset="0"/>
                <a:ea typeface="Inter Bold" pitchFamily="34" charset="-122"/>
                <a:cs typeface="Inter Bold" pitchFamily="34" charset="-120"/>
              </a:rPr>
              <a:t>5</a:t>
            </a:r>
            <a:endParaRPr lang="en-US" sz="5000" dirty="0"/>
          </a:p>
        </p:txBody>
      </p:sp>
      <p:sp>
        <p:nvSpPr>
          <p:cNvPr id="12" name="Text 9"/>
          <p:cNvSpPr/>
          <p:nvPr/>
        </p:nvSpPr>
        <p:spPr>
          <a:xfrm>
            <a:off x="10518934" y="5893475"/>
            <a:ext cx="2448401" cy="301228"/>
          </a:xfrm>
          <a:prstGeom prst="rect">
            <a:avLst/>
          </a:prstGeom>
          <a:noFill/>
          <a:ln/>
        </p:spPr>
        <p:txBody>
          <a:bodyPr wrap="none" lIns="0" tIns="0" rIns="0" bIns="0" rtlCol="0" anchor="t"/>
          <a:lstStyle/>
          <a:p>
            <a:pPr algn="ctr"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Downloads Available</a:t>
            </a:r>
            <a:endParaRPr lang="en-US" sz="1850" dirty="0"/>
          </a:p>
        </p:txBody>
      </p:sp>
      <p:sp>
        <p:nvSpPr>
          <p:cNvPr id="13" name="Text 10"/>
          <p:cNvSpPr/>
          <p:nvPr/>
        </p:nvSpPr>
        <p:spPr>
          <a:xfrm>
            <a:off x="9649658" y="6310313"/>
            <a:ext cx="4186952"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Full and personalized exports for seamless workflows.</a:t>
            </a:r>
            <a:endParaRPr lang="en-US" sz="1500" dirty="0"/>
          </a:p>
        </p:txBody>
      </p:sp>
      <p:sp>
        <p:nvSpPr>
          <p:cNvPr id="14" name="Text 11"/>
          <p:cNvSpPr/>
          <p:nvPr/>
        </p:nvSpPr>
        <p:spPr>
          <a:xfrm>
            <a:off x="793790" y="7143869"/>
            <a:ext cx="13042821" cy="3083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Ready to deploy—empower your team today!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910"/>
          </a:xfrm>
          <a:prstGeom prst="rect">
            <a:avLst/>
          </a:prstGeom>
        </p:spPr>
      </p:pic>
      <p:sp>
        <p:nvSpPr>
          <p:cNvPr id="3" name="Text 0"/>
          <p:cNvSpPr/>
          <p:nvPr/>
        </p:nvSpPr>
        <p:spPr>
          <a:xfrm>
            <a:off x="6280190" y="623768"/>
            <a:ext cx="6701790" cy="68103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a:t>
            </a:r>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 The Problem We Solve</a:t>
            </a:r>
            <a:endParaRPr lang="en-US" sz="4200" dirty="0"/>
          </a:p>
        </p:txBody>
      </p:sp>
      <p:sp>
        <p:nvSpPr>
          <p:cNvPr id="4" name="Text 1"/>
          <p:cNvSpPr/>
          <p:nvPr/>
        </p:nvSpPr>
        <p:spPr>
          <a:xfrm>
            <a:off x="6280190" y="1627942"/>
            <a:ext cx="7556421" cy="206883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In today's dynamic workforce, aligning employee skills with evolving job roles is challenging. Traditional methods rely on manual reviews, leading to inefficiencies, talent mismatches, and missed growth opportunities. Our system addresses this by automating skill-role matching, providing data-driven recommendations to optimize talent placement and boost retention by up to 30% based on industry benchmarks.</a:t>
            </a:r>
            <a:endParaRPr lang="en-US" sz="1650" dirty="0"/>
          </a:p>
        </p:txBody>
      </p:sp>
      <p:pic>
        <p:nvPicPr>
          <p:cNvPr id="5" name="Image 1" descr="preencoded.png">    </p:cNvPr>
          <p:cNvPicPr>
            <a:picLocks noChangeAspect="1"/>
          </p:cNvPicPr>
          <p:nvPr/>
        </p:nvPicPr>
        <p:blipFill>
          <a:blip r:embed="rId2"/>
          <a:stretch>
            <a:fillRect/>
          </a:stretch>
        </p:blipFill>
        <p:spPr>
          <a:xfrm>
            <a:off x="6280190" y="3939183"/>
            <a:ext cx="538639" cy="538639"/>
          </a:xfrm>
          <a:prstGeom prst="rect">
            <a:avLst/>
          </a:prstGeom>
        </p:spPr>
      </p:pic>
      <p:sp>
        <p:nvSpPr>
          <p:cNvPr id="6" name="Text 2"/>
          <p:cNvSpPr/>
          <p:nvPr/>
        </p:nvSpPr>
        <p:spPr>
          <a:xfrm>
            <a:off x="6280190" y="4747141"/>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Key Challenges</a:t>
            </a:r>
            <a:endParaRPr lang="en-US" sz="2100" dirty="0"/>
          </a:p>
        </p:txBody>
      </p:sp>
      <p:sp>
        <p:nvSpPr>
          <p:cNvPr id="7" name="Text 3"/>
          <p:cNvSpPr/>
          <p:nvPr/>
        </p:nvSpPr>
        <p:spPr>
          <a:xfrm>
            <a:off x="6280190" y="5212913"/>
            <a:ext cx="7556421" cy="344805"/>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Skill gaps hinder promotions; outdated data causes poor hires.</a:t>
            </a:r>
            <a:endParaRPr lang="en-US" sz="1650" dirty="0"/>
          </a:p>
        </p:txBody>
      </p:sp>
      <p:pic>
        <p:nvPicPr>
          <p:cNvPr id="8" name="Image 2" descr="preencoded.png">    </p:cNvPr>
          <p:cNvPicPr>
            <a:picLocks noChangeAspect="1"/>
          </p:cNvPicPr>
          <p:nvPr/>
        </p:nvPicPr>
        <p:blipFill>
          <a:blip r:embed="rId3"/>
          <a:stretch>
            <a:fillRect/>
          </a:stretch>
        </p:blipFill>
        <p:spPr>
          <a:xfrm>
            <a:off x="6280190" y="5988606"/>
            <a:ext cx="538639" cy="538639"/>
          </a:xfrm>
          <a:prstGeom prst="rect">
            <a:avLst/>
          </a:prstGeom>
        </p:spPr>
      </p:pic>
      <p:sp>
        <p:nvSpPr>
          <p:cNvPr id="9" name="Text 4"/>
          <p:cNvSpPr/>
          <p:nvPr/>
        </p:nvSpPr>
        <p:spPr>
          <a:xfrm>
            <a:off x="6280190" y="6796564"/>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Business Impact</a:t>
            </a:r>
            <a:endParaRPr lang="en-US" sz="2100" dirty="0"/>
          </a:p>
        </p:txBody>
      </p:sp>
      <p:sp>
        <p:nvSpPr>
          <p:cNvPr id="10" name="Text 5"/>
          <p:cNvSpPr/>
          <p:nvPr/>
        </p:nvSpPr>
        <p:spPr>
          <a:xfrm>
            <a:off x="6280190" y="7262336"/>
            <a:ext cx="7556421" cy="344805"/>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Reduces turnover costs and accelerates internal mobility.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4858" y="761524"/>
            <a:ext cx="7614285" cy="1236821"/>
          </a:xfrm>
          <a:prstGeom prst="rect">
            <a:avLst/>
          </a:prstGeom>
          <a:noFill/>
          <a:ln/>
        </p:spPr>
        <p:txBody>
          <a:bodyPr wrap="squar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a:t>
            </a:r>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 Data Foundation: Key Datasets</a:t>
            </a:r>
            <a:endParaRPr lang="en-US" sz="3850" dirty="0"/>
          </a:p>
        </p:txBody>
      </p:sp>
      <p:sp>
        <p:nvSpPr>
          <p:cNvPr id="4" name="Text 1"/>
          <p:cNvSpPr/>
          <p:nvPr/>
        </p:nvSpPr>
        <p:spPr>
          <a:xfrm>
            <a:off x="764858" y="2293263"/>
            <a:ext cx="7614285" cy="1573411"/>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Our system processes five core CSV files to build a robust knowledge base. These datasets capture employee profiles, role requirements, and skill inventories, enabling precise matching algorithms. Sourced from HR analytics and job postings, they ensure comprehensive coverage for realistic recommendations.</a:t>
            </a:r>
            <a:endParaRPr lang="en-US" sz="1500" dirty="0"/>
          </a:p>
        </p:txBody>
      </p:sp>
      <p:sp>
        <p:nvSpPr>
          <p:cNvPr id="5" name="Text 2"/>
          <p:cNvSpPr/>
          <p:nvPr/>
        </p:nvSpPr>
        <p:spPr>
          <a:xfrm>
            <a:off x="764858" y="4284464"/>
            <a:ext cx="2191226" cy="307300"/>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Employees.csv</a:t>
            </a:r>
            <a:endParaRPr lang="en-US" sz="1900" dirty="0"/>
          </a:p>
        </p:txBody>
      </p:sp>
      <p:sp>
        <p:nvSpPr>
          <p:cNvPr id="6" name="Text 3"/>
          <p:cNvSpPr/>
          <p:nvPr/>
        </p:nvSpPr>
        <p:spPr>
          <a:xfrm>
            <a:off x="764858" y="4788337"/>
            <a:ext cx="2191226" cy="22027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200 employee records with IDs, original EmpIDs, and current roles. Limited for performance; sampled randomly from HR_Analytics.csv.</a:t>
            </a:r>
            <a:endParaRPr lang="en-US" sz="1500" dirty="0"/>
          </a:p>
        </p:txBody>
      </p:sp>
      <p:sp>
        <p:nvSpPr>
          <p:cNvPr id="7" name="Text 4"/>
          <p:cNvSpPr/>
          <p:nvPr/>
        </p:nvSpPr>
        <p:spPr>
          <a:xfrm>
            <a:off x="3443526" y="4284464"/>
            <a:ext cx="2191226" cy="307300"/>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Roles.csv</a:t>
            </a:r>
            <a:endParaRPr lang="en-US" sz="1900" dirty="0"/>
          </a:p>
        </p:txBody>
      </p:sp>
      <p:sp>
        <p:nvSpPr>
          <p:cNvPr id="8" name="Text 5"/>
          <p:cNvSpPr/>
          <p:nvPr/>
        </p:nvSpPr>
        <p:spPr>
          <a:xfrm>
            <a:off x="3443526" y="4788337"/>
            <a:ext cx="2191226" cy="188809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Job postings data with role IDs, names, and external links. Deduplicated for unique opportunities from job_postings.csv.</a:t>
            </a:r>
            <a:endParaRPr lang="en-US" sz="1500" dirty="0"/>
          </a:p>
        </p:txBody>
      </p:sp>
      <p:sp>
        <p:nvSpPr>
          <p:cNvPr id="9" name="Text 6"/>
          <p:cNvSpPr/>
          <p:nvPr/>
        </p:nvSpPr>
        <p:spPr>
          <a:xfrm>
            <a:off x="6122194" y="4284464"/>
            <a:ext cx="2272070" cy="921901"/>
          </a:xfrm>
          <a:prstGeom prst="rect">
            <a:avLst/>
          </a:prstGeom>
          <a:noFill/>
          <a:ln/>
        </p:spPr>
        <p:txBody>
          <a:bodyPr wrap="squar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Skills.csv &amp; EmployeeSkills.csv</a:t>
            </a:r>
            <a:endParaRPr lang="en-US" sz="1900" dirty="0"/>
          </a:p>
        </p:txBody>
      </p:sp>
      <p:sp>
        <p:nvSpPr>
          <p:cNvPr id="10" name="Text 7"/>
          <p:cNvSpPr/>
          <p:nvPr/>
        </p:nvSpPr>
        <p:spPr>
          <a:xfrm>
            <a:off x="6122194" y="5402937"/>
            <a:ext cx="2272070" cy="188809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Unique skills extracted from job_skills.csv (e.g., Python guaranteed). Randomly assigned 5-15 skills per employee for simulation.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7240" y="614958"/>
            <a:ext cx="7589520" cy="1117997"/>
          </a:xfrm>
          <a:prstGeom prst="rect">
            <a:avLst/>
          </a:prstGeom>
          <a:noFill/>
          <a:ln/>
        </p:spPr>
        <p:txBody>
          <a:bodyPr wrap="square" lIns="0" tIns="0" rIns="0" bIns="0" rtlCol="0" anchor="t"/>
          <a:lstStyle/>
          <a:p>
            <a:pPr algn="l" indent="0" marL="0">
              <a:lnSpc>
                <a:spcPts val="4350"/>
              </a:lnSpc>
              <a:buNone/>
            </a:pPr>
            <a:r>
              <a:rPr lang="en-US" sz="3450" b="1" dirty="0">
                <a:solidFill>
                  <a:srgbClr val="000000"/>
                </a:solidFill>
                <a:latin typeface="Inter Bold" pitchFamily="34" charset="0"/>
                <a:ea typeface="Inter Bold" pitchFamily="34" charset="-122"/>
                <a:cs typeface="Inter Bold" pitchFamily="34" charset="-120"/>
              </a:rPr>
              <a:t>🔧</a:t>
            </a:r>
            <a:pPr algn="l" indent="0" marL="0">
              <a:lnSpc>
                <a:spcPts val="4350"/>
              </a:lnSpc>
              <a:buNone/>
            </a:pPr>
            <a:r>
              <a:rPr lang="en-US" sz="3450" b="1" dirty="0">
                <a:solidFill>
                  <a:srgbClr val="000000"/>
                </a:solidFill>
                <a:latin typeface="Inter Bold" pitchFamily="34" charset="0"/>
                <a:ea typeface="Inter Bold" pitchFamily="34" charset="-122"/>
                <a:cs typeface="Inter Bold" pitchFamily="34" charset="-120"/>
              </a:rPr>
              <a:t> Automated Data Generation Pipeline</a:t>
            </a:r>
            <a:endParaRPr lang="en-US" sz="3450" dirty="0"/>
          </a:p>
        </p:txBody>
      </p:sp>
      <p:sp>
        <p:nvSpPr>
          <p:cNvPr id="4" name="Text 1"/>
          <p:cNvSpPr/>
          <p:nvPr/>
        </p:nvSpPr>
        <p:spPr>
          <a:xfrm>
            <a:off x="777240" y="1999417"/>
            <a:ext cx="7589520" cy="1136809"/>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The backend script automates CSV creation from raw sources like HR_Analytics.csv, job_postings.csv, and job_skills.csv. It processes skills into unique lists, limits employee data for efficiency, assigns random skills, and computes recommendations—streamlining setup for rapid deployment in hackathon environments.</a:t>
            </a:r>
            <a:endParaRPr lang="en-US" sz="1350" dirty="0"/>
          </a:p>
        </p:txBody>
      </p:sp>
      <p:sp>
        <p:nvSpPr>
          <p:cNvPr id="5" name="Shape 2"/>
          <p:cNvSpPr/>
          <p:nvPr/>
        </p:nvSpPr>
        <p:spPr>
          <a:xfrm>
            <a:off x="777240" y="3336012"/>
            <a:ext cx="177641" cy="1307783"/>
          </a:xfrm>
          <a:prstGeom prst="roundRect">
            <a:avLst>
              <a:gd name="adj" fmla="val 42009"/>
            </a:avLst>
          </a:prstGeom>
          <a:solidFill>
            <a:srgbClr val="DADBF1"/>
          </a:solidFill>
          <a:ln w="7620">
            <a:solidFill>
              <a:srgbClr val="C0C1D7"/>
            </a:solidFill>
            <a:prstDash val="solid"/>
          </a:ln>
        </p:spPr>
      </p:sp>
      <p:sp>
        <p:nvSpPr>
          <p:cNvPr id="6" name="Text 3"/>
          <p:cNvSpPr/>
          <p:nvPr/>
        </p:nvSpPr>
        <p:spPr>
          <a:xfrm>
            <a:off x="1132523" y="3513653"/>
            <a:ext cx="2220873" cy="277535"/>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Step 1: Extract Skills</a:t>
            </a:r>
            <a:endParaRPr lang="en-US" sz="1700" dirty="0"/>
          </a:p>
        </p:txBody>
      </p:sp>
      <p:sp>
        <p:nvSpPr>
          <p:cNvPr id="7" name="Text 4"/>
          <p:cNvSpPr/>
          <p:nvPr/>
        </p:nvSpPr>
        <p:spPr>
          <a:xfrm>
            <a:off x="1132523" y="3897749"/>
            <a:ext cx="7234238" cy="56840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Parse job_skills.csv, deduplicate, and add essentials like Python. Generate Skills.csv with IDs and names.</a:t>
            </a:r>
            <a:endParaRPr lang="en-US" sz="1350" dirty="0"/>
          </a:p>
        </p:txBody>
      </p:sp>
      <p:sp>
        <p:nvSpPr>
          <p:cNvPr id="8" name="Shape 5"/>
          <p:cNvSpPr/>
          <p:nvPr/>
        </p:nvSpPr>
        <p:spPr>
          <a:xfrm>
            <a:off x="1043702" y="4821436"/>
            <a:ext cx="177641" cy="1307783"/>
          </a:xfrm>
          <a:prstGeom prst="roundRect">
            <a:avLst>
              <a:gd name="adj" fmla="val 42009"/>
            </a:avLst>
          </a:prstGeom>
          <a:solidFill>
            <a:srgbClr val="DADBF1"/>
          </a:solidFill>
          <a:ln w="7620">
            <a:solidFill>
              <a:srgbClr val="C0C1D7"/>
            </a:solidFill>
            <a:prstDash val="solid"/>
          </a:ln>
        </p:spPr>
      </p:sp>
      <p:sp>
        <p:nvSpPr>
          <p:cNvPr id="9" name="Text 6"/>
          <p:cNvSpPr/>
          <p:nvPr/>
        </p:nvSpPr>
        <p:spPr>
          <a:xfrm>
            <a:off x="1398984" y="4999077"/>
            <a:ext cx="3451146" cy="277535"/>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Step 2: Build Roles &amp; Employees</a:t>
            </a:r>
            <a:endParaRPr lang="en-US" sz="1700" dirty="0"/>
          </a:p>
        </p:txBody>
      </p:sp>
      <p:sp>
        <p:nvSpPr>
          <p:cNvPr id="10" name="Text 7"/>
          <p:cNvSpPr/>
          <p:nvPr/>
        </p:nvSpPr>
        <p:spPr>
          <a:xfrm>
            <a:off x="1398984" y="5383173"/>
            <a:ext cx="6967776" cy="56840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Create Roles.csv from job postings; sample 200 employees from HR data into Employees.csv with standardized IDs.</a:t>
            </a:r>
            <a:endParaRPr lang="en-US" sz="1350" dirty="0"/>
          </a:p>
        </p:txBody>
      </p:sp>
      <p:sp>
        <p:nvSpPr>
          <p:cNvPr id="11" name="Shape 8"/>
          <p:cNvSpPr/>
          <p:nvPr/>
        </p:nvSpPr>
        <p:spPr>
          <a:xfrm>
            <a:off x="1310164" y="6306860"/>
            <a:ext cx="177641" cy="1307783"/>
          </a:xfrm>
          <a:prstGeom prst="roundRect">
            <a:avLst>
              <a:gd name="adj" fmla="val 42009"/>
            </a:avLst>
          </a:prstGeom>
          <a:solidFill>
            <a:srgbClr val="DADBF1"/>
          </a:solidFill>
          <a:ln w="7620">
            <a:solidFill>
              <a:srgbClr val="C0C1D7"/>
            </a:solidFill>
            <a:prstDash val="solid"/>
          </a:ln>
        </p:spPr>
      </p:sp>
      <p:sp>
        <p:nvSpPr>
          <p:cNvPr id="12" name="Text 9"/>
          <p:cNvSpPr/>
          <p:nvPr/>
        </p:nvSpPr>
        <p:spPr>
          <a:xfrm>
            <a:off x="1665446" y="6484501"/>
            <a:ext cx="2507099" cy="277535"/>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Step 3: Assign &amp; Match</a:t>
            </a:r>
            <a:endParaRPr lang="en-US" sz="1700" dirty="0"/>
          </a:p>
        </p:txBody>
      </p:sp>
      <p:sp>
        <p:nvSpPr>
          <p:cNvPr id="13" name="Text 10"/>
          <p:cNvSpPr/>
          <p:nvPr/>
        </p:nvSpPr>
        <p:spPr>
          <a:xfrm>
            <a:off x="1665446" y="6868597"/>
            <a:ext cx="6701314" cy="56840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Randomly assign skills to employees; compute matches for Recommendations.csv, including matched/missing skills.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10747"/>
            <a:ext cx="7556421" cy="142517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Streamlit App: Core Interface</a:t>
            </a:r>
            <a:endParaRPr lang="en-US" sz="4450" dirty="0"/>
          </a:p>
        </p:txBody>
      </p:sp>
      <p:sp>
        <p:nvSpPr>
          <p:cNvPr id="4" name="Text 1"/>
          <p:cNvSpPr/>
          <p:nvPr/>
        </p:nvSpPr>
        <p:spPr>
          <a:xfrm>
            <a:off x="793790" y="297608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Launch the app with wide layout for immersive analysis. Users select employees via sidebar, view profiles, and upload custom CSVs/PDFs for recommendations. Cached data loading ensures speed, while helper functions enable seamless CSV exports—making it intuitive for HR analysts to dive into insights without coding expertise.</a:t>
            </a:r>
            <a:endParaRPr lang="en-US" sz="1750" dirty="0"/>
          </a:p>
        </p:txBody>
      </p:sp>
      <p:sp>
        <p:nvSpPr>
          <p:cNvPr id="5" name="Text 2"/>
          <p:cNvSpPr/>
          <p:nvPr/>
        </p:nvSpPr>
        <p:spPr>
          <a:xfrm>
            <a:off x="793790" y="504575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Page config sets title and wide view for optimal display.</a:t>
            </a:r>
            <a:endParaRPr lang="en-US" sz="1750" dirty="0"/>
          </a:p>
        </p:txBody>
      </p:sp>
      <p:sp>
        <p:nvSpPr>
          <p:cNvPr id="6" name="Text 3"/>
          <p:cNvSpPr/>
          <p:nvPr/>
        </p:nvSpPr>
        <p:spPr>
          <a:xfrm>
            <a:off x="793790" y="548794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Sidebar includes employee selector, profile summary (ID, role, top 15 skills), and default top-5 recommendations.</a:t>
            </a:r>
            <a:endParaRPr lang="en-US" sz="1750" dirty="0"/>
          </a:p>
        </p:txBody>
      </p:sp>
      <p:sp>
        <p:nvSpPr>
          <p:cNvPr id="7" name="Text 4"/>
          <p:cNvSpPr/>
          <p:nvPr/>
        </p:nvSpPr>
        <p:spPr>
          <a:xfrm>
            <a:off x="793790" y="629304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Supports PDF text extraction via pdfplumber for flexible data ingestion.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7241" y="618530"/>
            <a:ext cx="5921216" cy="507206"/>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a:t>
            </a:r>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 Top Role Recommendations</a:t>
            </a:r>
            <a:endParaRPr lang="en-US" sz="3050" dirty="0"/>
          </a:p>
        </p:txBody>
      </p:sp>
      <p:sp>
        <p:nvSpPr>
          <p:cNvPr id="3" name="Text 1"/>
          <p:cNvSpPr/>
          <p:nvPr/>
        </p:nvSpPr>
        <p:spPr>
          <a:xfrm>
            <a:off x="787241" y="1440656"/>
            <a:ext cx="13055918" cy="503873"/>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View personalized top-5 roles sorted by match score for the selected employee. The dataframe displays role ID, score, matched skills, and gaps. Upload custom data for on-the-fly analysis—empowering quick decisions for promotions or reassignments with visual summaries of fit.</a:t>
            </a:r>
            <a:endParaRPr lang="en-US" sz="1200" dirty="0"/>
          </a:p>
        </p:txBody>
      </p:sp>
      <p:pic>
        <p:nvPicPr>
          <p:cNvPr id="4" name="Image 0" descr="preencoded.png">    </p:cNvPr>
          <p:cNvPicPr>
            <a:picLocks noChangeAspect="1"/>
          </p:cNvPicPr>
          <p:nvPr/>
        </p:nvPicPr>
        <p:blipFill>
          <a:blip r:embed="rId1"/>
          <a:stretch>
            <a:fillRect/>
          </a:stretch>
        </p:blipFill>
        <p:spPr>
          <a:xfrm>
            <a:off x="787241" y="2121575"/>
            <a:ext cx="9139118" cy="5117902"/>
          </a:xfrm>
          <a:prstGeom prst="rect">
            <a:avLst/>
          </a:prstGeom>
        </p:spPr>
      </p:pic>
      <p:sp>
        <p:nvSpPr>
          <p:cNvPr id="5" name="Text 2"/>
          <p:cNvSpPr/>
          <p:nvPr/>
        </p:nvSpPr>
        <p:spPr>
          <a:xfrm>
            <a:off x="787241" y="7416522"/>
            <a:ext cx="13055918" cy="251936"/>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Sample scores highlight strong fits; green indicates high potential matches.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6511"/>
            <a:ext cx="7556421" cy="1354455"/>
          </a:xfrm>
          <a:prstGeom prst="rect">
            <a:avLst/>
          </a:prstGeom>
          <a:noFill/>
          <a:ln/>
        </p:spPr>
        <p:txBody>
          <a:bodyPr wrap="squar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a:t>
            </a:r>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 In-Depth Skill Gap Analysis</a:t>
            </a:r>
            <a:endParaRPr lang="en-US" sz="4200" dirty="0"/>
          </a:p>
        </p:txBody>
      </p:sp>
      <p:sp>
        <p:nvSpPr>
          <p:cNvPr id="4" name="Text 1"/>
          <p:cNvSpPr/>
          <p:nvPr/>
        </p:nvSpPr>
        <p:spPr>
          <a:xfrm>
            <a:off x="6280190" y="2334101"/>
            <a:ext cx="7556421"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Select from top recommendations to analyze skill breakdowns. The horizontal bar chart stacks matched (green) and missing (red) skills, with total requirements noted. Columns list specifics, guiding targeted training—essential for bridging gaps and preparing employees for new roles efficiently.</a:t>
            </a:r>
            <a:endParaRPr lang="en-US" sz="1650" dirty="0"/>
          </a:p>
        </p:txBody>
      </p:sp>
      <p:sp>
        <p:nvSpPr>
          <p:cNvPr id="5" name="Text 2"/>
          <p:cNvSpPr/>
          <p:nvPr/>
        </p:nvSpPr>
        <p:spPr>
          <a:xfrm>
            <a:off x="6280190" y="451592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Visual Breakdown</a:t>
            </a:r>
            <a:endParaRPr lang="en-US" sz="2100" dirty="0"/>
          </a:p>
        </p:txBody>
      </p:sp>
      <p:sp>
        <p:nvSpPr>
          <p:cNvPr id="6" name="Text 3"/>
          <p:cNvSpPr/>
          <p:nvPr/>
        </p:nvSpPr>
        <p:spPr>
          <a:xfrm>
            <a:off x="6280190" y="5067895"/>
            <a:ext cx="3515320"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Match score: e.g., 7.5/10. Total skills required: 12. Matched: 8 (e.g., Python, SQL). This interactive view uses Seaborn for clarity.</a:t>
            </a:r>
            <a:endParaRPr lang="en-US" sz="1650" dirty="0"/>
          </a:p>
        </p:txBody>
      </p:sp>
      <p:sp>
        <p:nvSpPr>
          <p:cNvPr id="7" name="Text 4"/>
          <p:cNvSpPr/>
          <p:nvPr/>
        </p:nvSpPr>
        <p:spPr>
          <a:xfrm>
            <a:off x="10328910" y="451592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Actionable Insights</a:t>
            </a:r>
            <a:endParaRPr lang="en-US" sz="2100" dirty="0"/>
          </a:p>
        </p:txBody>
      </p:sp>
      <p:sp>
        <p:nvSpPr>
          <p:cNvPr id="8" name="Text 5"/>
          <p:cNvSpPr/>
          <p:nvPr/>
        </p:nvSpPr>
        <p:spPr>
          <a:xfrm>
            <a:off x="10328910" y="5067895"/>
            <a:ext cx="3515320"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Missing skills trigger learning paths. Dual-column layout ensures balanced readability for quick scans during reviews.</a:t>
            </a:r>
            <a:endParaRPr lang="en-US" sz="1650" dirty="0"/>
          </a:p>
        </p:txBody>
      </p:sp>
      <p:sp>
        <p:nvSpPr>
          <p:cNvPr id="9" name="Text 6"/>
          <p:cNvSpPr/>
          <p:nvPr/>
        </p:nvSpPr>
        <p:spPr>
          <a:xfrm>
            <a:off x="6280190" y="7228165"/>
            <a:ext cx="7556421" cy="344805"/>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Enhance decisions with precise, color-coded gap identification.</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1999"/>
            <a:ext cx="8652986" cy="68103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a:t>
            </a:r>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 Match Score Insights &amp; Matrix</a:t>
            </a:r>
            <a:endParaRPr lang="en-US" sz="4200" dirty="0"/>
          </a:p>
        </p:txBody>
      </p:sp>
      <p:sp>
        <p:nvSpPr>
          <p:cNvPr id="3" name="Text 1"/>
          <p:cNvSpPr/>
          <p:nvPr/>
        </p:nvSpPr>
        <p:spPr>
          <a:xfrm>
            <a:off x="793790" y="1863923"/>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Explore overall match distributions via histograms (blue for all pairs, orange dashed for selected employee). The interactive high-contrast heatmap (magma colormap) visualizes skill presence across filtered employees and skills—defaulting to the current user's profile for contextual depth.</a:t>
            </a:r>
            <a:endParaRPr lang="en-US" sz="1650" dirty="0"/>
          </a:p>
        </p:txBody>
      </p:sp>
      <p:sp>
        <p:nvSpPr>
          <p:cNvPr id="4" name="Text 2"/>
          <p:cNvSpPr/>
          <p:nvPr/>
        </p:nvSpPr>
        <p:spPr>
          <a:xfrm>
            <a:off x="2022396" y="4731425"/>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Distribution</a:t>
            </a:r>
            <a:endParaRPr lang="en-US" sz="2100" dirty="0"/>
          </a:p>
        </p:txBody>
      </p:sp>
      <p:sp>
        <p:nvSpPr>
          <p:cNvPr id="5" name="Text 3"/>
          <p:cNvSpPr/>
          <p:nvPr/>
        </p:nvSpPr>
        <p:spPr>
          <a:xfrm>
            <a:off x="793790" y="5197197"/>
            <a:ext cx="3922157" cy="689610"/>
          </a:xfrm>
          <a:prstGeom prst="rect">
            <a:avLst/>
          </a:prstGeom>
          <a:noFill/>
          <a:ln/>
        </p:spPr>
        <p:txBody>
          <a:bodyPr wrap="square" lIns="0" tIns="0" rIns="0" bIns="0" rtlCol="0" anchor="t"/>
          <a:lstStyle/>
          <a:p>
            <a:pPr algn="r" indent="0" marL="0">
              <a:lnSpc>
                <a:spcPts val="2700"/>
              </a:lnSpc>
              <a:buNone/>
            </a:pPr>
            <a:r>
              <a:rPr lang="en-US" sz="1650" dirty="0">
                <a:solidFill>
                  <a:srgbClr val="272525"/>
                </a:solidFill>
                <a:latin typeface="Inter" pitchFamily="34" charset="0"/>
                <a:ea typeface="Inter" pitchFamily="34" charset="-122"/>
                <a:cs typeface="Inter" pitchFamily="34" charset="-120"/>
              </a:rPr>
              <a:t>Histograms reveal score patterns; highlights top employee fits.</a:t>
            </a:r>
            <a:endParaRPr lang="en-US" sz="1650" dirty="0"/>
          </a:p>
        </p:txBody>
      </p:sp>
      <p:pic>
        <p:nvPicPr>
          <p:cNvPr id="6" name="Image 0" descr="preencoded.png">    </p:cNvPr>
          <p:cNvPicPr>
            <a:picLocks noChangeAspect="1"/>
          </p:cNvPicPr>
          <p:nvPr/>
        </p:nvPicPr>
        <p:blipFill>
          <a:blip r:embed="rId1"/>
          <a:stretch>
            <a:fillRect/>
          </a:stretch>
        </p:blipFill>
        <p:spPr>
          <a:xfrm>
            <a:off x="5146834" y="3140750"/>
            <a:ext cx="4336733" cy="4336733"/>
          </a:xfrm>
          <a:prstGeom prst="rect">
            <a:avLst/>
          </a:prstGeom>
        </p:spPr>
      </p:pic>
      <p:pic>
        <p:nvPicPr>
          <p:cNvPr id="7" name="Image 1" descr="preencoded.png">    </p:cNvPr>
          <p:cNvPicPr>
            <a:picLocks noChangeAspect="1"/>
          </p:cNvPicPr>
          <p:nvPr/>
        </p:nvPicPr>
        <p:blipFill>
          <a:blip r:embed="rId2"/>
          <a:stretch>
            <a:fillRect/>
          </a:stretch>
        </p:blipFill>
        <p:spPr>
          <a:xfrm>
            <a:off x="5636062" y="5107543"/>
            <a:ext cx="322421" cy="403027"/>
          </a:xfrm>
          <a:prstGeom prst="rect">
            <a:avLst/>
          </a:prstGeom>
        </p:spPr>
      </p:pic>
      <p:sp>
        <p:nvSpPr>
          <p:cNvPr id="8" name="Text 4"/>
          <p:cNvSpPr/>
          <p:nvPr/>
        </p:nvSpPr>
        <p:spPr>
          <a:xfrm>
            <a:off x="9806702" y="356639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Heatmap</a:t>
            </a:r>
            <a:endParaRPr lang="en-US" sz="2100" dirty="0"/>
          </a:p>
        </p:txBody>
      </p:sp>
      <p:sp>
        <p:nvSpPr>
          <p:cNvPr id="9" name="Text 5"/>
          <p:cNvSpPr/>
          <p:nvPr/>
        </p:nvSpPr>
        <p:spPr>
          <a:xfrm>
            <a:off x="9806702" y="4032171"/>
            <a:ext cx="4029908"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Multiselect filters for employees/skills; annotates 0/1 presence.</a:t>
            </a:r>
            <a:endParaRPr lang="en-US" sz="1650" dirty="0"/>
          </a:p>
        </p:txBody>
      </p:sp>
      <p:pic>
        <p:nvPicPr>
          <p:cNvPr id="10" name="Image 2" descr="preencoded.png">    </p:cNvPr>
          <p:cNvPicPr>
            <a:picLocks noChangeAspect="1"/>
          </p:cNvPicPr>
          <p:nvPr/>
        </p:nvPicPr>
        <p:blipFill>
          <a:blip r:embed="rId3"/>
          <a:stretch>
            <a:fillRect/>
          </a:stretch>
        </p:blipFill>
        <p:spPr>
          <a:xfrm>
            <a:off x="5146834" y="3140750"/>
            <a:ext cx="4336733" cy="4336733"/>
          </a:xfrm>
          <a:prstGeom prst="rect">
            <a:avLst/>
          </a:prstGeom>
        </p:spPr>
      </p:pic>
      <p:pic>
        <p:nvPicPr>
          <p:cNvPr id="11" name="Image 3" descr="preencoded.png">    </p:cNvPr>
          <p:cNvPicPr>
            <a:picLocks noChangeAspect="1"/>
          </p:cNvPicPr>
          <p:nvPr/>
        </p:nvPicPr>
        <p:blipFill>
          <a:blip r:embed="rId4"/>
          <a:stretch>
            <a:fillRect/>
          </a:stretch>
        </p:blipFill>
        <p:spPr>
          <a:xfrm>
            <a:off x="7912894" y="3792974"/>
            <a:ext cx="322421" cy="403027"/>
          </a:xfrm>
          <a:prstGeom prst="rect">
            <a:avLst/>
          </a:prstGeom>
        </p:spPr>
      </p:pic>
      <p:sp>
        <p:nvSpPr>
          <p:cNvPr id="12" name="Text 6"/>
          <p:cNvSpPr/>
          <p:nvPr/>
        </p:nvSpPr>
        <p:spPr>
          <a:xfrm>
            <a:off x="9806702" y="589633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Benefits</a:t>
            </a:r>
            <a:endParaRPr lang="en-US" sz="2100" dirty="0"/>
          </a:p>
        </p:txBody>
      </p:sp>
      <p:sp>
        <p:nvSpPr>
          <p:cNvPr id="13" name="Text 7"/>
          <p:cNvSpPr/>
          <p:nvPr/>
        </p:nvSpPr>
        <p:spPr>
          <a:xfrm>
            <a:off x="9806702" y="6362105"/>
            <a:ext cx="4029908"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Spot trends in talent distribution for strategic HR planning.</a:t>
            </a:r>
            <a:endParaRPr lang="en-US" sz="1650" dirty="0"/>
          </a:p>
        </p:txBody>
      </p:sp>
      <p:pic>
        <p:nvPicPr>
          <p:cNvPr id="14" name="Image 4" descr="preencoded.png">    </p:cNvPr>
          <p:cNvPicPr>
            <a:picLocks noChangeAspect="1"/>
          </p:cNvPicPr>
          <p:nvPr/>
        </p:nvPicPr>
        <p:blipFill>
          <a:blip r:embed="rId5"/>
          <a:stretch>
            <a:fillRect/>
          </a:stretch>
        </p:blipFill>
        <p:spPr>
          <a:xfrm>
            <a:off x="5146834" y="3140750"/>
            <a:ext cx="4336733" cy="4336733"/>
          </a:xfrm>
          <a:prstGeom prst="rect">
            <a:avLst/>
          </a:prstGeom>
        </p:spPr>
      </p:pic>
      <p:pic>
        <p:nvPicPr>
          <p:cNvPr id="15" name="Image 5" descr="preencoded.png">    </p:cNvPr>
          <p:cNvPicPr>
            <a:picLocks noChangeAspect="1"/>
          </p:cNvPicPr>
          <p:nvPr/>
        </p:nvPicPr>
        <p:blipFill>
          <a:blip r:embed="rId6"/>
          <a:stretch>
            <a:fillRect/>
          </a:stretch>
        </p:blipFill>
        <p:spPr>
          <a:xfrm>
            <a:off x="7912894" y="6421993"/>
            <a:ext cx="322421" cy="4030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29295"/>
            <a:ext cx="7556421" cy="142517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Unique Feature: Learning Paths</a:t>
            </a:r>
            <a:endParaRPr lang="en-US" sz="4450" dirty="0"/>
          </a:p>
        </p:txBody>
      </p:sp>
      <p:sp>
        <p:nvSpPr>
          <p:cNvPr id="4" name="Text 1"/>
          <p:cNvSpPr/>
          <p:nvPr/>
        </p:nvSpPr>
        <p:spPr>
          <a:xfrm>
            <a:off x="6280190" y="279463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standout innovation generates tailored learning paths for missing skills in JSON format (LearningPaths.json). For each recommendation, it maps gaps to resources like Coursera for Machine Learning or Kaggle for Python—transforming analysis into actionable development plans to accelerate career growth.</a:t>
            </a:r>
            <a:endParaRPr lang="en-US" sz="1750" dirty="0"/>
          </a:p>
        </p:txBody>
      </p:sp>
      <p:sp>
        <p:nvSpPr>
          <p:cNvPr id="5" name="Text 2"/>
          <p:cNvSpPr/>
          <p:nvPr/>
        </p:nvSpPr>
        <p:spPr>
          <a:xfrm>
            <a:off x="6280190" y="486429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Predefined resources for key skills (SQL, Excel, Tableau, etc.); extensible for custom additions.</a:t>
            </a:r>
            <a:endParaRPr lang="en-US" sz="1750" dirty="0"/>
          </a:p>
        </p:txBody>
      </p:sp>
      <p:sp>
        <p:nvSpPr>
          <p:cNvPr id="6" name="Text 3"/>
          <p:cNvSpPr/>
          <p:nvPr/>
        </p:nvSpPr>
        <p:spPr>
          <a:xfrm>
            <a:off x="6280190" y="5669399"/>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Output integrates easily with frontends, providing links like "https://www.coursera.org/learn/machine-learning".</a:t>
            </a:r>
            <a:endParaRPr lang="en-US" sz="1750" dirty="0"/>
          </a:p>
        </p:txBody>
      </p:sp>
      <p:sp>
        <p:nvSpPr>
          <p:cNvPr id="7" name="Text 4"/>
          <p:cNvSpPr/>
          <p:nvPr/>
        </p:nvSpPr>
        <p:spPr>
          <a:xfrm>
            <a:off x="6280190" y="6474500"/>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Ensures every gap has a path, even noting "add manually" for unknowns—proactive IDP support.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2025-10-04T02:18:31Z</dcterms:created>
  <dcterms:modified xsi:type="dcterms:W3CDTF">2025-10-04T02:18:31Z</dcterms:modified>
</cp:coreProperties>
</file>